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24" roundtripDataSignature="AMtx7mghlzBzDGYLAhmmWdPZCgjl7VnPX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22" Type="http://schemas.openxmlformats.org/officeDocument/2006/relationships/slide" Target="slides/slide18.xml"/><Relationship Id="rId10" Type="http://schemas.openxmlformats.org/officeDocument/2006/relationships/slide" Target="slides/slide6.xml"/><Relationship Id="rId21" Type="http://schemas.openxmlformats.org/officeDocument/2006/relationships/slide" Target="slides/slide17.xml"/><Relationship Id="rId13" Type="http://schemas.openxmlformats.org/officeDocument/2006/relationships/slide" Target="slides/slide9.xml"/><Relationship Id="rId24" Type="http://customschemas.google.com/relationships/presentationmetadata" Target="metadata"/><Relationship Id="rId12" Type="http://schemas.openxmlformats.org/officeDocument/2006/relationships/slide" Target="slides/slide8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showMasterSp="0" type="title">
  <p:cSld name="TITLE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oogle Shape;23;p21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Google Shape;24;p21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5" name="Google Shape;25;p21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rgbClr val="D8D8D8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26" name="Google Shape;26;p21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29803"/>
              </a:schemeClr>
            </a:solidFill>
            <a:ln>
              <a:noFill/>
            </a:ln>
          </p:spPr>
        </p:sp>
        <p:sp>
          <p:nvSpPr>
            <p:cNvPr id="27" name="Google Shape;27;p21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28" name="Google Shape;28;p21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chemeClr val="accent2">
                <a:alpha val="7176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21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8">
                <a:alpha val="69803"/>
              </a:srgbClr>
            </a:solidFill>
            <a:ln>
              <a:noFill/>
            </a:ln>
          </p:spPr>
        </p:sp>
        <p:sp>
          <p:nvSpPr>
            <p:cNvPr id="30" name="Google Shape;30;p21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BFE471">
                <a:alpha val="69803"/>
              </a:srgbClr>
            </a:solidFill>
            <a:ln>
              <a:noFill/>
            </a:ln>
          </p:spPr>
        </p:sp>
        <p:sp>
          <p:nvSpPr>
            <p:cNvPr id="31" name="Google Shape;31;p21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4705"/>
              </a:schemeClr>
            </a:solidFill>
            <a:ln>
              <a:noFill/>
            </a:ln>
          </p:spPr>
        </p:sp>
        <p:sp>
          <p:nvSpPr>
            <p:cNvPr id="32" name="Google Shape;32;p21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21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4705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Google Shape;34;p21"/>
          <p:cNvSpPr txBox="1"/>
          <p:nvPr>
            <p:ph type="ctrTitle"/>
          </p:nvPr>
        </p:nvSpPr>
        <p:spPr>
          <a:xfrm>
            <a:off x="1507067" y="2404534"/>
            <a:ext cx="7766936" cy="164630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Trebuchet MS"/>
              <a:buNone/>
              <a:defRPr sz="5400">
                <a:solidFill>
                  <a:schemeClr val="accen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1"/>
          <p:cNvSpPr txBox="1"/>
          <p:nvPr>
            <p:ph idx="1" type="subTitle"/>
          </p:nvPr>
        </p:nvSpPr>
        <p:spPr>
          <a:xfrm>
            <a:off x="1507067" y="4050833"/>
            <a:ext cx="7766936" cy="10968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r">
              <a:spcBef>
                <a:spcPts val="1000"/>
              </a:spcBef>
              <a:spcAft>
                <a:spcPts val="0"/>
              </a:spcAft>
              <a:buSzPts val="1440"/>
              <a:buNone/>
              <a:defRPr>
                <a:solidFill>
                  <a:srgbClr val="7F7F7F"/>
                </a:solidFill>
              </a:defRPr>
            </a:lvl1pPr>
            <a:lvl2pPr lvl="1" algn="ctr">
              <a:spcBef>
                <a:spcPts val="1000"/>
              </a:spcBef>
              <a:spcAft>
                <a:spcPts val="0"/>
              </a:spcAft>
              <a:buSzPts val="128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1000"/>
              </a:spcBef>
              <a:spcAft>
                <a:spcPts val="0"/>
              </a:spcAft>
              <a:buSzPts val="112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6" name="Google Shape;36;p21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21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1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подпись">
  <p:cSld name="Заголовок и подпись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30"/>
          <p:cNvSpPr txBox="1"/>
          <p:nvPr>
            <p:ph type="title"/>
          </p:nvPr>
        </p:nvSpPr>
        <p:spPr>
          <a:xfrm>
            <a:off x="677335" y="609600"/>
            <a:ext cx="8596668" cy="34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30"/>
          <p:cNvSpPr txBox="1"/>
          <p:nvPr>
            <p:ph idx="1" type="body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93" name="Google Shape;93;p30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30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30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Цитата с подписью">
  <p:cSld name="Цитата с подписью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1"/>
          <p:cNvSpPr txBox="1"/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31"/>
          <p:cNvSpPr txBox="1"/>
          <p:nvPr>
            <p:ph idx="1" type="body"/>
          </p:nvPr>
        </p:nvSpPr>
        <p:spPr>
          <a:xfrm>
            <a:off x="1366139" y="3632200"/>
            <a:ext cx="7224524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 sz="16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99" name="Google Shape;99;p31"/>
          <p:cNvSpPr txBox="1"/>
          <p:nvPr>
            <p:ph idx="2" type="body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0" name="Google Shape;100;p31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31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31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3" name="Google Shape;103;p31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04" name="Google Shape;104;p3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b="0" i="0" sz="1800" u="none" cap="none" strike="noStrike">
              <a:solidFill>
                <a:srgbClr val="BFE47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Карточка имени">
  <p:cSld name="Карточка имени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2"/>
          <p:cNvSpPr txBox="1"/>
          <p:nvPr>
            <p:ph type="title"/>
          </p:nvPr>
        </p:nvSpPr>
        <p:spPr>
          <a:xfrm>
            <a:off x="677335" y="1931988"/>
            <a:ext cx="8596668" cy="25954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32"/>
          <p:cNvSpPr txBox="1"/>
          <p:nvPr>
            <p:ph idx="1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8" name="Google Shape;108;p32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32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32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Цитата карточки имени">
  <p:cSld name="Цитата карточки имени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3"/>
          <p:cNvSpPr txBox="1"/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33"/>
          <p:cNvSpPr txBox="1"/>
          <p:nvPr>
            <p:ph idx="1" type="body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rgbClr val="3F3F3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14" name="Google Shape;114;p33"/>
          <p:cNvSpPr txBox="1"/>
          <p:nvPr>
            <p:ph idx="2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5" name="Google Shape;115;p33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33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33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8" name="Google Shape;118;p3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19" name="Google Shape;119;p33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Истина или ложь">
  <p:cSld name="Истина или ложь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4"/>
          <p:cNvSpPr txBox="1"/>
          <p:nvPr>
            <p:ph type="title"/>
          </p:nvPr>
        </p:nvSpPr>
        <p:spPr>
          <a:xfrm>
            <a:off x="685799" y="609600"/>
            <a:ext cx="8588203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34"/>
          <p:cNvSpPr txBox="1"/>
          <p:nvPr>
            <p:ph idx="1" type="body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23" name="Google Shape;123;p34"/>
          <p:cNvSpPr txBox="1"/>
          <p:nvPr>
            <p:ph idx="2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24" name="Google Shape;124;p34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34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34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5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9" name="Google Shape;129;p35"/>
          <p:cNvSpPr txBox="1"/>
          <p:nvPr>
            <p:ph idx="1" type="body"/>
          </p:nvPr>
        </p:nvSpPr>
        <p:spPr>
          <a:xfrm rot="5400000">
            <a:off x="3035282" y="-197358"/>
            <a:ext cx="3880773" cy="85966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30" name="Google Shape;130;p35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35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35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6"/>
          <p:cNvSpPr txBox="1"/>
          <p:nvPr>
            <p:ph type="title"/>
          </p:nvPr>
        </p:nvSpPr>
        <p:spPr>
          <a:xfrm rot="5400000">
            <a:off x="5994319" y="2582953"/>
            <a:ext cx="5251451" cy="13047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36"/>
          <p:cNvSpPr txBox="1"/>
          <p:nvPr>
            <p:ph idx="1" type="body"/>
          </p:nvPr>
        </p:nvSpPr>
        <p:spPr>
          <a:xfrm rot="5400000">
            <a:off x="1581685" y="-294750"/>
            <a:ext cx="5251450" cy="706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36" name="Google Shape;136;p36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7" name="Google Shape;137;p36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36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2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22"/>
          <p:cNvSpPr txBox="1"/>
          <p:nvPr>
            <p:ph idx="1" type="body"/>
          </p:nvPr>
        </p:nvSpPr>
        <p:spPr>
          <a:xfrm>
            <a:off x="677334" y="2160589"/>
            <a:ext cx="4184035" cy="3880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42" name="Google Shape;42;p22"/>
          <p:cNvSpPr txBox="1"/>
          <p:nvPr>
            <p:ph idx="2" type="body"/>
          </p:nvPr>
        </p:nvSpPr>
        <p:spPr>
          <a:xfrm>
            <a:off x="5089970" y="2160589"/>
            <a:ext cx="4184034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43" name="Google Shape;43;p22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2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22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3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sz="36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3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49" name="Google Shape;49;p23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23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3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4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4"/>
          <p:cNvSpPr txBox="1"/>
          <p:nvPr>
            <p:ph idx="1" type="body"/>
          </p:nvPr>
        </p:nvSpPr>
        <p:spPr>
          <a:xfrm>
            <a:off x="675745" y="2160983"/>
            <a:ext cx="4185623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55" name="Google Shape;55;p24"/>
          <p:cNvSpPr txBox="1"/>
          <p:nvPr>
            <p:ph idx="2" type="body"/>
          </p:nvPr>
        </p:nvSpPr>
        <p:spPr>
          <a:xfrm>
            <a:off x="675745" y="2737245"/>
            <a:ext cx="4185623" cy="3304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56" name="Google Shape;56;p24"/>
          <p:cNvSpPr txBox="1"/>
          <p:nvPr>
            <p:ph idx="3" type="body"/>
          </p:nvPr>
        </p:nvSpPr>
        <p:spPr>
          <a:xfrm>
            <a:off x="5088383" y="2160983"/>
            <a:ext cx="4185618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57" name="Google Shape;57;p24"/>
          <p:cNvSpPr txBox="1"/>
          <p:nvPr>
            <p:ph idx="4" type="body"/>
          </p:nvPr>
        </p:nvSpPr>
        <p:spPr>
          <a:xfrm>
            <a:off x="5088384" y="2737245"/>
            <a:ext cx="4185617" cy="3304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58" name="Google Shape;58;p24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4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4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5"/>
          <p:cNvSpPr txBox="1"/>
          <p:nvPr>
            <p:ph type="title"/>
          </p:nvPr>
        </p:nvSpPr>
        <p:spPr>
          <a:xfrm>
            <a:off x="677335" y="2700867"/>
            <a:ext cx="8596668" cy="18265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Trebuchet MS"/>
              <a:buNone/>
              <a:defRPr b="0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5"/>
          <p:cNvSpPr txBox="1"/>
          <p:nvPr>
            <p:ph idx="1" type="body"/>
          </p:nvPr>
        </p:nvSpPr>
        <p:spPr>
          <a:xfrm>
            <a:off x="677335" y="4527448"/>
            <a:ext cx="8596668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64" name="Google Shape;64;p25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25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5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6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26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6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6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7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7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27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8"/>
          <p:cNvSpPr txBox="1"/>
          <p:nvPr>
            <p:ph type="title"/>
          </p:nvPr>
        </p:nvSpPr>
        <p:spPr>
          <a:xfrm>
            <a:off x="677334" y="1498604"/>
            <a:ext cx="3854528" cy="127846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Trebuchet MS"/>
              <a:buNone/>
              <a:defRPr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8"/>
          <p:cNvSpPr txBox="1"/>
          <p:nvPr>
            <p:ph idx="1" type="body"/>
          </p:nvPr>
        </p:nvSpPr>
        <p:spPr>
          <a:xfrm>
            <a:off x="4760461" y="514924"/>
            <a:ext cx="4513541" cy="5526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79" name="Google Shape;79;p28"/>
          <p:cNvSpPr txBox="1"/>
          <p:nvPr>
            <p:ph idx="2" type="body"/>
          </p:nvPr>
        </p:nvSpPr>
        <p:spPr>
          <a:xfrm>
            <a:off x="677334" y="2777069"/>
            <a:ext cx="3854528" cy="25844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9pPr>
          </a:lstStyle>
          <a:p/>
        </p:txBody>
      </p:sp>
      <p:sp>
        <p:nvSpPr>
          <p:cNvPr id="80" name="Google Shape;80;p28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28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8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9"/>
          <p:cNvSpPr txBox="1"/>
          <p:nvPr>
            <p:ph type="title"/>
          </p:nvPr>
        </p:nvSpPr>
        <p:spPr>
          <a:xfrm>
            <a:off x="677334" y="4800600"/>
            <a:ext cx="8596667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rebuchet MS"/>
              <a:buNone/>
              <a:defRPr b="0"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9"/>
          <p:cNvSpPr/>
          <p:nvPr>
            <p:ph idx="2" type="pic"/>
          </p:nvPr>
        </p:nvSpPr>
        <p:spPr>
          <a:xfrm>
            <a:off x="677334" y="609600"/>
            <a:ext cx="8596668" cy="38457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86" name="Google Shape;86;p29"/>
          <p:cNvSpPr txBox="1"/>
          <p:nvPr>
            <p:ph idx="1" type="body"/>
          </p:nvPr>
        </p:nvSpPr>
        <p:spPr>
          <a:xfrm>
            <a:off x="677334" y="5367338"/>
            <a:ext cx="8596667" cy="6740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87" name="Google Shape;87;p29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9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9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20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7" name="Google Shape;7;p20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" name="Google Shape;8;p20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rgbClr val="D8D8D8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9" name="Google Shape;9;p20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29803"/>
              </a:schemeClr>
            </a:solidFill>
            <a:ln>
              <a:noFill/>
            </a:ln>
          </p:spPr>
        </p:sp>
        <p:sp>
          <p:nvSpPr>
            <p:cNvPr id="10" name="Google Shape;10;p20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11" name="Google Shape;11;p20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chemeClr val="accent2">
                <a:alpha val="7176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0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8">
                <a:alpha val="69803"/>
              </a:srgbClr>
            </a:solidFill>
            <a:ln>
              <a:noFill/>
            </a:ln>
          </p:spPr>
        </p:sp>
        <p:sp>
          <p:nvSpPr>
            <p:cNvPr id="13" name="Google Shape;13;p20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BFE471">
                <a:alpha val="69803"/>
              </a:srgbClr>
            </a:solidFill>
            <a:ln>
              <a:noFill/>
            </a:ln>
          </p:spPr>
        </p:sp>
        <p:sp>
          <p:nvSpPr>
            <p:cNvPr id="14" name="Google Shape;14;p20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4705"/>
              </a:schemeClr>
            </a:solidFill>
            <a:ln>
              <a:noFill/>
            </a:ln>
          </p:spPr>
        </p:sp>
        <p:sp>
          <p:nvSpPr>
            <p:cNvPr id="15" name="Google Shape;15;p2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20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fmla="val 0" name="adj"/>
              </a:avLst>
            </a:prstGeom>
            <a:solidFill>
              <a:schemeClr val="accent1">
                <a:alpha val="84705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7" name="Google Shape;17;p20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b="0" i="0" sz="36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8" name="Google Shape;18;p20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b="0" i="0" sz="18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309880" lvl="1" marL="914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99719" lvl="2" marL="1371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89560" lvl="3" marL="1828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89560" lvl="4" marL="22860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89560" lvl="5" marL="2743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89560" lvl="6" marL="3200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89559" lvl="7" marL="3657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89559" lvl="8" marL="4114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9" name="Google Shape;19;p20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0" name="Google Shape;20;p20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1" name="Google Shape;21;p20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www.cdc.gov/flu/professionals/acip/2018-2019/table3.htm" TargetMode="Externa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"/>
          <p:cNvSpPr txBox="1"/>
          <p:nvPr>
            <p:ph type="ctrTitle"/>
          </p:nvPr>
        </p:nvSpPr>
        <p:spPr>
          <a:xfrm>
            <a:off x="1507067" y="2404534"/>
            <a:ext cx="7766936" cy="164630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Trebuchet MS"/>
              <a:buNone/>
            </a:pPr>
            <a:r>
              <a:rPr lang="en-US"/>
              <a:t>Older patient and aging</a:t>
            </a:r>
            <a:endParaRPr/>
          </a:p>
        </p:txBody>
      </p:sp>
      <p:sp>
        <p:nvSpPr>
          <p:cNvPr id="144" name="Google Shape;144;p1"/>
          <p:cNvSpPr txBox="1"/>
          <p:nvPr>
            <p:ph idx="1" type="subTitle"/>
          </p:nvPr>
        </p:nvSpPr>
        <p:spPr>
          <a:xfrm>
            <a:off x="1507067" y="4050833"/>
            <a:ext cx="7766936" cy="10968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0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rebuchet MS"/>
              <a:buNone/>
            </a:pPr>
            <a:r>
              <a:rPr lang="en-US"/>
              <a:t>Respiratory system and immunity</a:t>
            </a:r>
            <a:br>
              <a:rPr lang="en-US"/>
            </a:br>
            <a:r>
              <a:rPr lang="en-US"/>
              <a:t>Flu Can Be Catastrophic in Older Patients:</a:t>
            </a:r>
            <a:br>
              <a:rPr lang="en-US"/>
            </a:br>
            <a:endParaRPr/>
          </a:p>
        </p:txBody>
      </p:sp>
      <p:sp>
        <p:nvSpPr>
          <p:cNvPr id="207" name="Google Shape;207;p10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b="1" lang="en-US"/>
              <a:t>1. Advanced age and chronic conditions expose seniors to different risks.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b="1" lang="en-US"/>
              <a:t>     </a:t>
            </a:r>
            <a:r>
              <a:rPr lang="en-US"/>
              <a:t>COPD, Asthma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b="1" lang="en-US"/>
              <a:t>2. The immune system becomes dysfunctional with age.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lang="en-US"/>
              <a:t>homeostasis is dysregulated; 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lang="en-US"/>
              <a:t>problems include thymic atrophy and diminished T-cell activity.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b="1" lang="en-US"/>
              <a:t>3. Influenza may present differently in older adults.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lang="en-US"/>
              <a:t>only 31% of the patients with </a:t>
            </a:r>
            <a:r>
              <a:rPr lang="en-US">
                <a:solidFill>
                  <a:schemeClr val="dk1"/>
                </a:solidFill>
              </a:rPr>
              <a:t>confirmed influenza have fever and flu-like symptoms (temperature ≥37.8 °C and cough and/or sore throat).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b="1"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1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rebuchet MS"/>
              <a:buNone/>
            </a:pPr>
            <a:r>
              <a:rPr lang="en-US"/>
              <a:t>Respiratory system and immunity</a:t>
            </a:r>
            <a:br>
              <a:rPr lang="en-US"/>
            </a:br>
            <a:r>
              <a:rPr lang="en-US"/>
              <a:t>Flu Can Be Catastrophic in Older Patients:</a:t>
            </a:r>
            <a:br>
              <a:rPr lang="en-US"/>
            </a:br>
            <a:endParaRPr/>
          </a:p>
        </p:txBody>
      </p:sp>
      <p:sp>
        <p:nvSpPr>
          <p:cNvPr id="213" name="Google Shape;213;p11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b="1" lang="en-US"/>
              <a:t>4. Influenza can lead to catastrophic disability.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lang="en-US"/>
              <a:t>Influenza is often considered to be associated with short-term morbidity, but many seniors experience functional decline that persists. About in 5 or 6 older adults hospitalized for influenza end up with persistent functional decline, and many never return to their baseline </a:t>
            </a:r>
            <a:r>
              <a:rPr lang="en-US">
                <a:solidFill>
                  <a:schemeClr val="dk1"/>
                </a:solidFill>
              </a:rPr>
              <a:t>status before getting influenza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b="1" lang="en-US">
                <a:solidFill>
                  <a:schemeClr val="dk1"/>
                </a:solidFill>
              </a:rPr>
              <a:t>5. Vaccination against flu and pneumococcus the best way for prevention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lang="en-US"/>
              <a:t>Some vaccines are designed specifically for seniors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The newer </a:t>
            </a:r>
            <a:r>
              <a:rPr b="1" lang="en-US" u="sng">
                <a:solidFill>
                  <a:schemeClr val="dk1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HD-IIV3 (Fluzone High-Dose), RIV4 (Flublok Quadrivalent), and aIIV3 (Fluad adjuvanted)</a:t>
            </a:r>
            <a:r>
              <a:rPr lang="en-US"/>
              <a:t> are more immunogenic in older adults than standard-dose and unadjuvanted vaccines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2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Digestive system</a:t>
            </a:r>
            <a:endParaRPr/>
          </a:p>
        </p:txBody>
      </p:sp>
      <p:sp>
        <p:nvSpPr>
          <p:cNvPr id="219" name="Google Shape;219;p12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Age-related atrophy of the mucus membranes and enzyme secretion leads to malabsorbtion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Age-related atrophy of the liver (reduction in the number and size of hepatocytes);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Decreased blood flow in the liver;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Decreased enzyme activity;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Decrease in speed and efficiency of conjugation processes –increase in lifetime of active toxic metabolites;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Decreased antitoxic function of the liver;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Decreased excretory function of the liver;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3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Endocrine system and locomotor system</a:t>
            </a:r>
            <a:endParaRPr/>
          </a:p>
        </p:txBody>
      </p:sp>
      <p:sp>
        <p:nvSpPr>
          <p:cNvPr id="225" name="Google Shape;225;p13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600"/>
              <a:buChar char="►"/>
            </a:pPr>
            <a:r>
              <a:rPr lang="en-US" sz="2000"/>
              <a:t>Diabetes mellitus 2 type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600"/>
              <a:buChar char="►"/>
            </a:pPr>
            <a:r>
              <a:rPr lang="en-US" sz="2000"/>
              <a:t>Reproductive system involution with decrease of all hormone production</a:t>
            </a:r>
            <a:endParaRPr/>
          </a:p>
          <a:p>
            <a:pPr indent="-241300" lvl="0" marL="342900" rtl="0" algn="l"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 sz="2000"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600"/>
              <a:buChar char="►"/>
            </a:pPr>
            <a:r>
              <a:rPr lang="en-US" sz="2000"/>
              <a:t>Osteoporosis</a:t>
            </a:r>
            <a:endParaRPr sz="2000"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600"/>
              <a:buChar char="►"/>
            </a:pPr>
            <a:r>
              <a:rPr lang="en-US" sz="2000"/>
              <a:t>Osteoartritis</a:t>
            </a:r>
            <a:endParaRPr sz="2000"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600"/>
              <a:buChar char="►"/>
            </a:pPr>
            <a:r>
              <a:rPr lang="en-US" sz="2000"/>
              <a:t>Muscle weakness</a:t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4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rebuchet MS"/>
              <a:buNone/>
            </a:pPr>
            <a:r>
              <a:rPr lang="en-US"/>
              <a:t>Urinary system</a:t>
            </a:r>
            <a:br>
              <a:rPr lang="en-US"/>
            </a:br>
            <a:r>
              <a:rPr lang="en-US" sz="2700"/>
              <a:t>RISK FACTORS FOR URINARY INCONTINENCE IN THE ELDERLY</a:t>
            </a:r>
            <a:br>
              <a:rPr lang="en-US"/>
            </a:br>
            <a:endParaRPr/>
          </a:p>
        </p:txBody>
      </p:sp>
      <p:sp>
        <p:nvSpPr>
          <p:cNvPr id="231" name="Google Shape;231;p14"/>
          <p:cNvSpPr txBox="1"/>
          <p:nvPr>
            <p:ph idx="1" type="body"/>
          </p:nvPr>
        </p:nvSpPr>
        <p:spPr>
          <a:xfrm>
            <a:off x="677334" y="2160589"/>
            <a:ext cx="4184035" cy="3880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600"/>
              <a:buChar char="►"/>
            </a:pPr>
            <a:r>
              <a:rPr lang="en-US" sz="2000"/>
              <a:t>1. Obesity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600"/>
              <a:buChar char="►"/>
            </a:pPr>
            <a:r>
              <a:rPr lang="en-US" sz="2000"/>
              <a:t>2. Parity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600"/>
              <a:buChar char="►"/>
            </a:pPr>
            <a:r>
              <a:rPr lang="en-US" sz="2000"/>
              <a:t>3. Gynaecological surgery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600"/>
              <a:buChar char="►"/>
            </a:pPr>
            <a:r>
              <a:rPr lang="en-US" sz="2000"/>
              <a:t>4. Diabetes mellitus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600"/>
              <a:buChar char="►"/>
            </a:pPr>
            <a:r>
              <a:rPr lang="en-US" sz="2000"/>
              <a:t>5. Smoking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600"/>
              <a:buChar char="►"/>
            </a:pPr>
            <a:r>
              <a:rPr lang="en-US" sz="2000"/>
              <a:t>6. Diuretic drugs, calcium channel blockers</a:t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  <p:sp>
        <p:nvSpPr>
          <p:cNvPr id="232" name="Google Shape;232;p14"/>
          <p:cNvSpPr txBox="1"/>
          <p:nvPr>
            <p:ph idx="2" type="body"/>
          </p:nvPr>
        </p:nvSpPr>
        <p:spPr>
          <a:xfrm>
            <a:off x="5089970" y="2160589"/>
            <a:ext cx="4184034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600"/>
              <a:buChar char="►"/>
            </a:pPr>
            <a:r>
              <a:rPr lang="en-US" sz="2000"/>
              <a:t>7. Immobility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600"/>
              <a:buChar char="►"/>
            </a:pPr>
            <a:r>
              <a:rPr lang="en-US" sz="2000"/>
              <a:t>8. Recurrent urinary tract infections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600"/>
              <a:buChar char="►"/>
            </a:pPr>
            <a:r>
              <a:rPr lang="en-US" sz="2000"/>
              <a:t>9. Previous radical prostatectomy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600"/>
              <a:buChar char="►"/>
            </a:pPr>
            <a:r>
              <a:rPr lang="en-US" sz="2000"/>
              <a:t>10. Cognitive impairment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600"/>
              <a:buChar char="►"/>
            </a:pPr>
            <a:r>
              <a:rPr lang="en-US" sz="2000"/>
              <a:t>11. Immobility</a:t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15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Drug history</a:t>
            </a:r>
            <a:endParaRPr/>
          </a:p>
        </p:txBody>
      </p:sp>
      <p:sp>
        <p:nvSpPr>
          <p:cNvPr id="238" name="Google Shape;238;p15"/>
          <p:cNvSpPr txBox="1"/>
          <p:nvPr>
            <p:ph idx="1" type="body"/>
          </p:nvPr>
        </p:nvSpPr>
        <p:spPr>
          <a:xfrm>
            <a:off x="677333" y="1568918"/>
            <a:ext cx="9024932" cy="48607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600"/>
              <a:buChar char="►"/>
            </a:pPr>
            <a:r>
              <a:rPr lang="en-US" sz="2000"/>
              <a:t>Increased need for drug therapy with age due to polymorbidity</a:t>
            </a:r>
            <a:endParaRPr sz="2000"/>
          </a:p>
          <a:p>
            <a:pPr indent="-342900" lvl="0" marL="342900" rtl="0" algn="l">
              <a:spcBef>
                <a:spcPts val="2200"/>
              </a:spcBef>
              <a:spcAft>
                <a:spcPts val="0"/>
              </a:spcAft>
              <a:buSzPts val="1600"/>
              <a:buChar char="►"/>
            </a:pPr>
            <a:r>
              <a:rPr lang="en-US" sz="2000"/>
              <a:t>Involutional changes in the body</a:t>
            </a:r>
            <a:endParaRPr/>
          </a:p>
          <a:p>
            <a:pPr indent="-342900" lvl="0" marL="342900" rtl="0" algn="l">
              <a:spcBef>
                <a:spcPts val="2200"/>
              </a:spcBef>
              <a:spcAft>
                <a:spcPts val="0"/>
              </a:spcAft>
              <a:buSzPts val="1600"/>
              <a:buChar char="►"/>
            </a:pPr>
            <a:r>
              <a:rPr lang="en-US" sz="2000"/>
              <a:t>Change in the pharmacokinetics of drugs due to age and the presence of chronic diseases</a:t>
            </a:r>
            <a:endParaRPr/>
          </a:p>
          <a:p>
            <a:pPr indent="-342900" lvl="0" marL="342900" rtl="0" algn="l">
              <a:spcBef>
                <a:spcPts val="2200"/>
              </a:spcBef>
              <a:spcAft>
                <a:spcPts val="0"/>
              </a:spcAft>
              <a:buSzPts val="1600"/>
              <a:buChar char="►"/>
            </a:pPr>
            <a:r>
              <a:rPr lang="en-US" sz="2000"/>
              <a:t>Poverty in elderly patients and impaired absorption of nutrients</a:t>
            </a:r>
            <a:endParaRPr/>
          </a:p>
          <a:p>
            <a:pPr indent="-342900" lvl="0" marL="342900" rtl="0" algn="l">
              <a:spcBef>
                <a:spcPts val="2200"/>
              </a:spcBef>
              <a:spcAft>
                <a:spcPts val="0"/>
              </a:spcAft>
              <a:buSzPts val="1600"/>
              <a:buChar char="►"/>
            </a:pPr>
            <a:r>
              <a:rPr lang="en-US" sz="2000"/>
              <a:t>Self-medication</a:t>
            </a:r>
            <a:endParaRPr/>
          </a:p>
          <a:p>
            <a:pPr indent="-342900" lvl="0" marL="342900" rtl="0" algn="l">
              <a:spcBef>
                <a:spcPts val="2200"/>
              </a:spcBef>
              <a:spcAft>
                <a:spcPts val="0"/>
              </a:spcAft>
              <a:buSzPts val="1600"/>
              <a:buChar char="►"/>
            </a:pPr>
            <a:r>
              <a:rPr lang="en-US" sz="2000"/>
              <a:t>A small number of clinical trials s with the inclusion of a group of patients&gt; 65 years</a:t>
            </a:r>
            <a:endParaRPr sz="20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16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The main mistakes of pharmacotherapy in elderly patients</a:t>
            </a:r>
            <a:endParaRPr/>
          </a:p>
        </p:txBody>
      </p:sp>
      <p:sp>
        <p:nvSpPr>
          <p:cNvPr id="244" name="Google Shape;244;p16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Duplication of appointments by doctors of several specialties;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prescribing drugs without taking into account the age-related characteristics of pharmacokinetics and pharmacodynamics,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Lack of monitoring the effectiveness and safety of the drugs used;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Lack of accounting for drug interactions and drug interactions with food components;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doctor's commitment to specific treatment algorithms without regard to the patient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Polypharmacy - an average of 5.3 is prescribed at the same time, with 2-3 of them without convincing justification - sleeping pills, laxatives, analgesics.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17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Self-medication</a:t>
            </a:r>
            <a:br>
              <a:rPr lang="en-US"/>
            </a:br>
            <a:endParaRPr/>
          </a:p>
        </p:txBody>
      </p:sp>
      <p:sp>
        <p:nvSpPr>
          <p:cNvPr id="250" name="Google Shape;250;p17"/>
          <p:cNvSpPr txBox="1"/>
          <p:nvPr>
            <p:ph idx="1" type="body"/>
          </p:nvPr>
        </p:nvSpPr>
        <p:spPr>
          <a:xfrm>
            <a:off x="675745" y="2160983"/>
            <a:ext cx="4185623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lang="en-US"/>
              <a:t>Most commonly self- used drugs</a:t>
            </a:r>
            <a:endParaRPr/>
          </a:p>
        </p:txBody>
      </p:sp>
      <p:sp>
        <p:nvSpPr>
          <p:cNvPr id="251" name="Google Shape;251;p17"/>
          <p:cNvSpPr txBox="1"/>
          <p:nvPr>
            <p:ph idx="2" type="body"/>
          </p:nvPr>
        </p:nvSpPr>
        <p:spPr>
          <a:xfrm>
            <a:off x="675745" y="2737245"/>
            <a:ext cx="4185623" cy="3304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analgesics and NSAIDs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sleeping pills and sedatives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laxatives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antisecretory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antibiotics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Vitamins</a:t>
            </a:r>
            <a:endParaRPr/>
          </a:p>
        </p:txBody>
      </p:sp>
      <p:sp>
        <p:nvSpPr>
          <p:cNvPr id="252" name="Google Shape;252;p17"/>
          <p:cNvSpPr txBox="1"/>
          <p:nvPr>
            <p:ph idx="3" type="body"/>
          </p:nvPr>
        </p:nvSpPr>
        <p:spPr>
          <a:xfrm>
            <a:off x="5088383" y="1930400"/>
            <a:ext cx="4185618" cy="80684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lang="en-US"/>
              <a:t>Most commonly self discontinued drugs</a:t>
            </a:r>
            <a:endParaRPr/>
          </a:p>
        </p:txBody>
      </p:sp>
      <p:sp>
        <p:nvSpPr>
          <p:cNvPr id="253" name="Google Shape;253;p17"/>
          <p:cNvSpPr txBox="1"/>
          <p:nvPr>
            <p:ph idx="4" type="body"/>
          </p:nvPr>
        </p:nvSpPr>
        <p:spPr>
          <a:xfrm>
            <a:off x="5088384" y="2737245"/>
            <a:ext cx="4185617" cy="3304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antiarrhythmics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Beta blockers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ACE inhibitors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Antiplatelet drugs and indirect anticoagulants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Statins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8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RISK FACTORS FOR FALLS</a:t>
            </a:r>
            <a:br>
              <a:rPr lang="en-US"/>
            </a:br>
            <a:endParaRPr/>
          </a:p>
        </p:txBody>
      </p:sp>
      <p:sp>
        <p:nvSpPr>
          <p:cNvPr id="259" name="Google Shape;259;p18"/>
          <p:cNvSpPr txBox="1"/>
          <p:nvPr>
            <p:ph idx="1" type="body"/>
          </p:nvPr>
        </p:nvSpPr>
        <p:spPr>
          <a:xfrm>
            <a:off x="677334" y="2160589"/>
            <a:ext cx="4184035" cy="3880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1. A history of multiple previous falls (number, injuries)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2. Age over 80 years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3. Difficulty in getting up from a chair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4. Use of a walking stick or frame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5. Arthritis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6. Poor vision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7. Cognitive decline or depression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8. Muscle weakness</a:t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  <p:sp>
        <p:nvSpPr>
          <p:cNvPr id="260" name="Google Shape;260;p18"/>
          <p:cNvSpPr txBox="1"/>
          <p:nvPr>
            <p:ph idx="2" type="body"/>
          </p:nvPr>
        </p:nvSpPr>
        <p:spPr>
          <a:xfrm>
            <a:off x="5089970" y="2160589"/>
            <a:ext cx="4184034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9. Parkinsons disease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10. Gait or balance problems (e.g. stroke)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11. Mechanical problems in the house (e.g. Loose rugs, steep stairs)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12. Drug treatment (polypharmacy; particularly note sedatives, antidepressants, antihypertensives, anticholinergics)</a:t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19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t/>
            </a:r>
            <a:endParaRPr/>
          </a:p>
        </p:txBody>
      </p:sp>
      <p:sp>
        <p:nvSpPr>
          <p:cNvPr id="266" name="Google Shape;266;p19"/>
          <p:cNvSpPr txBox="1"/>
          <p:nvPr>
            <p:ph idx="1" type="body"/>
          </p:nvPr>
        </p:nvSpPr>
        <p:spPr>
          <a:xfrm>
            <a:off x="677334" y="2160589"/>
            <a:ext cx="4184035" cy="3880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1459" lvl="0" marL="342900" rtl="0" algn="l"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  <p:sp>
        <p:nvSpPr>
          <p:cNvPr id="267" name="Google Shape;267;p19"/>
          <p:cNvSpPr txBox="1"/>
          <p:nvPr>
            <p:ph idx="2" type="body"/>
          </p:nvPr>
        </p:nvSpPr>
        <p:spPr>
          <a:xfrm>
            <a:off x="5089970" y="2160589"/>
            <a:ext cx="4184034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1459" lvl="0" marL="342900" rtl="0" algn="l"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Age periods</a:t>
            </a:r>
            <a:endParaRPr/>
          </a:p>
        </p:txBody>
      </p:sp>
      <p:sp>
        <p:nvSpPr>
          <p:cNvPr id="150" name="Google Shape;150;p2"/>
          <p:cNvSpPr txBox="1"/>
          <p:nvPr>
            <p:ph idx="1" type="body"/>
          </p:nvPr>
        </p:nvSpPr>
        <p:spPr>
          <a:xfrm>
            <a:off x="677335" y="1520792"/>
            <a:ext cx="4135298" cy="45205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240"/>
              <a:buChar char="►"/>
            </a:pPr>
            <a:r>
              <a:rPr lang="en-US" sz="2800"/>
              <a:t>65-74 y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2240"/>
              <a:buChar char="►"/>
            </a:pPr>
            <a:r>
              <a:rPr lang="en-US" sz="2800"/>
              <a:t>75-84 y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2240"/>
              <a:buChar char="►"/>
            </a:pPr>
            <a:r>
              <a:rPr lang="en-US" sz="2800"/>
              <a:t>&gt;85 y</a:t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920"/>
              <a:buNone/>
            </a:pPr>
            <a:r>
              <a:rPr b="1" lang="en-US" sz="2400">
                <a:solidFill>
                  <a:schemeClr val="accent1"/>
                </a:solidFill>
              </a:rPr>
              <a:t>By WHO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920"/>
              <a:buChar char="►"/>
            </a:pPr>
            <a:r>
              <a:rPr lang="en-US" sz="2400"/>
              <a:t>60-75 elderly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920"/>
              <a:buChar char="►"/>
            </a:pPr>
            <a:r>
              <a:rPr lang="en-US" sz="2400"/>
              <a:t>75-90senile</a:t>
            </a:r>
            <a:endParaRPr sz="2400"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920"/>
              <a:buChar char="►"/>
            </a:pPr>
            <a:r>
              <a:rPr lang="en-US" sz="2400"/>
              <a:t>&gt;90 centenar</a:t>
            </a:r>
            <a:endParaRPr sz="2400"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  <p:sp>
        <p:nvSpPr>
          <p:cNvPr id="151" name="Google Shape;151;p2"/>
          <p:cNvSpPr txBox="1"/>
          <p:nvPr>
            <p:ph idx="2" type="body"/>
          </p:nvPr>
        </p:nvSpPr>
        <p:spPr>
          <a:xfrm>
            <a:off x="5089970" y="2160589"/>
            <a:ext cx="4184034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b="1" lang="en-US" sz="2400"/>
              <a:t>Difference between </a:t>
            </a:r>
            <a:endParaRPr/>
          </a:p>
          <a:p>
            <a:pPr indent="-220980" lvl="0" marL="342900" rtl="0" algn="l">
              <a:spcBef>
                <a:spcPts val="1000"/>
              </a:spcBef>
              <a:spcAft>
                <a:spcPts val="0"/>
              </a:spcAft>
              <a:buSzPts val="1920"/>
              <a:buNone/>
            </a:pPr>
            <a:r>
              <a:t/>
            </a:r>
            <a:endParaRPr sz="2400"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920"/>
              <a:buChar char="►"/>
            </a:pPr>
            <a:r>
              <a:rPr lang="en-US" sz="2400"/>
              <a:t>Biological age</a:t>
            </a:r>
            <a:endParaRPr/>
          </a:p>
          <a:p>
            <a:pPr indent="-220980" lvl="0" marL="342900" rtl="0" algn="l">
              <a:spcBef>
                <a:spcPts val="1000"/>
              </a:spcBef>
              <a:spcAft>
                <a:spcPts val="0"/>
              </a:spcAft>
              <a:buSzPts val="1920"/>
              <a:buNone/>
            </a:pPr>
            <a:r>
              <a:t/>
            </a:r>
            <a:endParaRPr sz="2400"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920"/>
              <a:buChar char="►"/>
            </a:pPr>
            <a:r>
              <a:rPr lang="en-US" sz="2400"/>
              <a:t>Calendar (passport) age</a:t>
            </a:r>
            <a:endParaRPr/>
          </a:p>
          <a:p>
            <a:pPr indent="-220980" lvl="0" marL="342900" rtl="0" algn="l">
              <a:spcBef>
                <a:spcPts val="1000"/>
              </a:spcBef>
              <a:spcAft>
                <a:spcPts val="0"/>
              </a:spcAft>
              <a:buSzPts val="1920"/>
              <a:buNone/>
            </a:pPr>
            <a:r>
              <a:t/>
            </a:r>
            <a:endParaRPr sz="2400"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920"/>
              <a:buChar char="►"/>
            </a:pPr>
            <a:r>
              <a:rPr lang="en-US" sz="2400"/>
              <a:t>Psychological age</a:t>
            </a:r>
            <a:endParaRPr sz="2400"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Aging </a:t>
            </a:r>
            <a:endParaRPr/>
          </a:p>
        </p:txBody>
      </p:sp>
      <p:sp>
        <p:nvSpPr>
          <p:cNvPr id="157" name="Google Shape;157;p3"/>
          <p:cNvSpPr txBox="1"/>
          <p:nvPr>
            <p:ph idx="1" type="body"/>
          </p:nvPr>
        </p:nvSpPr>
        <p:spPr>
          <a:xfrm>
            <a:off x="677334" y="2160589"/>
            <a:ext cx="4184035" cy="3880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920"/>
              <a:buChar char="►"/>
            </a:pPr>
            <a:r>
              <a:rPr lang="en-US" sz="2400"/>
              <a:t>Natural</a:t>
            </a:r>
            <a:endParaRPr sz="2400"/>
          </a:p>
          <a:p>
            <a:pPr indent="-220980" lvl="0" marL="342900" rtl="0" algn="l">
              <a:spcBef>
                <a:spcPts val="1000"/>
              </a:spcBef>
              <a:spcAft>
                <a:spcPts val="0"/>
              </a:spcAft>
              <a:buSzPts val="1920"/>
              <a:buNone/>
            </a:pPr>
            <a:r>
              <a:t/>
            </a:r>
            <a:endParaRPr sz="2400"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920"/>
              <a:buChar char="►"/>
            </a:pPr>
            <a:r>
              <a:rPr lang="en-US" sz="2400"/>
              <a:t>Delayed</a:t>
            </a:r>
            <a:endParaRPr sz="2400"/>
          </a:p>
          <a:p>
            <a:pPr indent="-220980" lvl="0" marL="342900" rtl="0" algn="l">
              <a:spcBef>
                <a:spcPts val="1000"/>
              </a:spcBef>
              <a:spcAft>
                <a:spcPts val="0"/>
              </a:spcAft>
              <a:buSzPts val="1920"/>
              <a:buNone/>
            </a:pPr>
            <a:r>
              <a:t/>
            </a:r>
            <a:endParaRPr sz="2400"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920"/>
              <a:buChar char="►"/>
            </a:pPr>
            <a:r>
              <a:rPr lang="en-US" sz="2400"/>
              <a:t>Аccelerated</a:t>
            </a:r>
            <a:endParaRPr sz="2400"/>
          </a:p>
        </p:txBody>
      </p:sp>
      <p:sp>
        <p:nvSpPr>
          <p:cNvPr id="158" name="Google Shape;158;p3"/>
          <p:cNvSpPr txBox="1"/>
          <p:nvPr>
            <p:ph idx="2" type="body"/>
          </p:nvPr>
        </p:nvSpPr>
        <p:spPr>
          <a:xfrm>
            <a:off x="5089969" y="952901"/>
            <a:ext cx="4439041" cy="50884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b="1" lang="en-US" sz="2400">
                <a:solidFill>
                  <a:schemeClr val="accent1"/>
                </a:solidFill>
              </a:rPr>
              <a:t>What factors do you think affect longevity?</a:t>
            </a:r>
            <a:endParaRPr b="1" sz="2400">
              <a:solidFill>
                <a:schemeClr val="accent1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920"/>
              <a:buNone/>
            </a:pPr>
            <a:r>
              <a:t/>
            </a:r>
            <a:endParaRPr b="1" sz="2400">
              <a:solidFill>
                <a:schemeClr val="accent1"/>
              </a:solidFill>
            </a:endParaRPr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920"/>
              <a:buChar char="►"/>
            </a:pPr>
            <a:r>
              <a:rPr lang="en-US" sz="2400"/>
              <a:t>Food quality and feeding habits</a:t>
            </a:r>
            <a:endParaRPr sz="2400"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920"/>
              <a:buChar char="►"/>
            </a:pPr>
            <a:r>
              <a:rPr lang="en-US" sz="2400"/>
              <a:t>wealth, high income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920"/>
              <a:buChar char="►"/>
            </a:pPr>
            <a:r>
              <a:rPr lang="en-US" sz="2400"/>
              <a:t>physical activity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920"/>
              <a:buChar char="►"/>
            </a:pPr>
            <a:r>
              <a:rPr lang="en-US" sz="2400"/>
              <a:t>lack of bad habits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920"/>
              <a:buChar char="►"/>
            </a:pPr>
            <a:r>
              <a:rPr lang="en-US" sz="2400"/>
              <a:t>heredity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920"/>
              <a:buChar char="►"/>
            </a:pPr>
            <a:r>
              <a:rPr lang="en-US" sz="2400"/>
              <a:t>mental activity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920"/>
              <a:buChar char="►"/>
            </a:pPr>
            <a:r>
              <a:rPr lang="en-US" sz="2400"/>
              <a:t>psychosocial activities</a:t>
            </a: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4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rebuchet MS"/>
              <a:buNone/>
            </a:pPr>
            <a:r>
              <a:rPr lang="en-US"/>
              <a:t>four matters of concern for older people:</a:t>
            </a:r>
            <a:br>
              <a:rPr lang="en-US"/>
            </a:br>
            <a:endParaRPr/>
          </a:p>
        </p:txBody>
      </p:sp>
      <p:sp>
        <p:nvSpPr>
          <p:cNvPr id="164" name="Google Shape;164;p4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240"/>
              <a:buChar char="►"/>
            </a:pPr>
            <a:r>
              <a:rPr lang="en-US" sz="2800"/>
              <a:t>• immobility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2240"/>
              <a:buChar char="►"/>
            </a:pPr>
            <a:r>
              <a:rPr lang="en-US" sz="2800"/>
              <a:t>• instability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2240"/>
              <a:buChar char="►"/>
            </a:pPr>
            <a:r>
              <a:rPr lang="en-US" sz="2800"/>
              <a:t>• impaired intellect or memory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2240"/>
              <a:buChar char="►"/>
            </a:pPr>
            <a:r>
              <a:rPr lang="en-US" sz="2800"/>
              <a:t>• incontinence</a:t>
            </a:r>
            <a:endParaRPr sz="2800"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5"/>
          <p:cNvSpPr txBox="1"/>
          <p:nvPr>
            <p:ph type="title"/>
          </p:nvPr>
        </p:nvSpPr>
        <p:spPr>
          <a:xfrm>
            <a:off x="677334" y="609600"/>
            <a:ext cx="8596668" cy="3433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rebuchet MS"/>
              <a:buNone/>
            </a:pPr>
            <a:r>
              <a:t/>
            </a:r>
            <a:endParaRPr/>
          </a:p>
        </p:txBody>
      </p:sp>
      <p:sp>
        <p:nvSpPr>
          <p:cNvPr id="170" name="Google Shape;170;p5"/>
          <p:cNvSpPr txBox="1"/>
          <p:nvPr>
            <p:ph idx="1" type="body"/>
          </p:nvPr>
        </p:nvSpPr>
        <p:spPr>
          <a:xfrm>
            <a:off x="675745" y="2160983"/>
            <a:ext cx="4185623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b="1" lang="en-US"/>
              <a:t>Gerontology</a:t>
            </a:r>
            <a:endParaRPr b="1"/>
          </a:p>
        </p:txBody>
      </p:sp>
      <p:sp>
        <p:nvSpPr>
          <p:cNvPr id="171" name="Google Shape;171;p5"/>
          <p:cNvSpPr txBox="1"/>
          <p:nvPr>
            <p:ph idx="2" type="body"/>
          </p:nvPr>
        </p:nvSpPr>
        <p:spPr>
          <a:xfrm>
            <a:off x="675745" y="2737245"/>
            <a:ext cx="4185623" cy="3304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Healthy aging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Involution of body structure and function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Changing in diet and physical activity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Mental problems</a:t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  <p:sp>
        <p:nvSpPr>
          <p:cNvPr id="172" name="Google Shape;172;p5"/>
          <p:cNvSpPr txBox="1"/>
          <p:nvPr>
            <p:ph idx="3" type="body"/>
          </p:nvPr>
        </p:nvSpPr>
        <p:spPr>
          <a:xfrm>
            <a:off x="5088384" y="1532990"/>
            <a:ext cx="4185618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b="1" lang="en-US"/>
              <a:t>Geriartria</a:t>
            </a:r>
            <a:endParaRPr b="1"/>
          </a:p>
        </p:txBody>
      </p:sp>
      <p:sp>
        <p:nvSpPr>
          <p:cNvPr id="173" name="Google Shape;173;p5"/>
          <p:cNvSpPr txBox="1"/>
          <p:nvPr>
            <p:ph idx="4" type="body"/>
          </p:nvPr>
        </p:nvSpPr>
        <p:spPr>
          <a:xfrm>
            <a:off x="5088384" y="2160983"/>
            <a:ext cx="4344374" cy="44996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Morbidity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Mental disorders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What health problems may be in older patients?</a:t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Cardiovascular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Digestive system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Respiratory system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Urinary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Endocrine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Locomotor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6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rebuchet MS"/>
              <a:buNone/>
            </a:pPr>
            <a:r>
              <a:rPr lang="en-US"/>
              <a:t>THE COMPREHENSIVE GERIATRIC ASSESSMENT:' ASSESSMENT COMPONENTS (THE ABCs)</a:t>
            </a:r>
            <a:br>
              <a:rPr lang="en-US"/>
            </a:br>
            <a:endParaRPr/>
          </a:p>
        </p:txBody>
      </p:sp>
      <p:sp>
        <p:nvSpPr>
          <p:cNvPr id="179" name="Google Shape;179;p6"/>
          <p:cNvSpPr txBox="1"/>
          <p:nvPr>
            <p:ph idx="1" type="body"/>
          </p:nvPr>
        </p:nvSpPr>
        <p:spPr>
          <a:xfrm>
            <a:off x="677334" y="2160589"/>
            <a:ext cx="4184035" cy="3880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1. Activities of daily living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2. Balance, frailty testing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3. Cognition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4. Depression, drugs (polypharmacy), dentition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(including nutrition and weight change)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5. Environment: home situation, social support,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financial issues, living will (advance care planning)</a:t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  <p:sp>
        <p:nvSpPr>
          <p:cNvPr id="180" name="Google Shape;180;p6"/>
          <p:cNvSpPr txBox="1"/>
          <p:nvPr>
            <p:ph idx="2" type="body"/>
          </p:nvPr>
        </p:nvSpPr>
        <p:spPr>
          <a:xfrm>
            <a:off x="5089970" y="2160589"/>
            <a:ext cx="4184034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6. Falls risk (history of falls, get up and go’ test, functional reach test)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7. Gait speed (faster walkers have better survival)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8. Hearing, vision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9. Incontinence (urine, stool), sexual function</a:t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7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rebuchet MS"/>
              <a:buNone/>
            </a:pPr>
            <a:r>
              <a:rPr lang="en-US"/>
              <a:t>CHANGES TO STANDARD HISTORY-TAKING TECHNIQUE FOR OLDER PATIENTS</a:t>
            </a:r>
            <a:br>
              <a:rPr lang="en-US"/>
            </a:br>
            <a:endParaRPr/>
          </a:p>
        </p:txBody>
      </p:sp>
      <p:sp>
        <p:nvSpPr>
          <p:cNvPr id="186" name="Google Shape;186;p7"/>
          <p:cNvSpPr txBox="1"/>
          <p:nvPr>
            <p:ph idx="1" type="body"/>
          </p:nvPr>
        </p:nvSpPr>
        <p:spPr>
          <a:xfrm>
            <a:off x="677334" y="2160589"/>
            <a:ext cx="4184035" cy="3880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600"/>
              <a:buChar char="►"/>
            </a:pPr>
            <a:r>
              <a:rPr lang="en-US" sz="2000"/>
              <a:t>Slow down the speed of the interview.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600"/>
              <a:buChar char="►"/>
            </a:pPr>
            <a:r>
              <a:rPr lang="en-US" sz="2000"/>
              <a:t>Adjust your interview approach if the patient has hearing or visual impairment issues, or dementia.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600"/>
              <a:buChar char="►"/>
            </a:pPr>
            <a:r>
              <a:rPr lang="en-US" sz="2000"/>
              <a:t>To maximise the interaction, when you talk to the patient make sure that he or she can see your face.</a:t>
            </a:r>
            <a:endParaRPr sz="2000"/>
          </a:p>
        </p:txBody>
      </p:sp>
      <p:sp>
        <p:nvSpPr>
          <p:cNvPr id="187" name="Google Shape;187;p7"/>
          <p:cNvSpPr txBox="1"/>
          <p:nvPr>
            <p:ph idx="2" type="body"/>
          </p:nvPr>
        </p:nvSpPr>
        <p:spPr>
          <a:xfrm>
            <a:off x="5089970" y="2160589"/>
            <a:ext cx="4184034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600"/>
              <a:buChar char="►"/>
            </a:pPr>
            <a:r>
              <a:rPr lang="en-US" sz="2000"/>
              <a:t>Do not patronise the patient.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600"/>
              <a:buChar char="►"/>
            </a:pPr>
            <a:r>
              <a:rPr lang="en-US" sz="2000"/>
              <a:t>With the patients permission, involve a relative or friend (but not too many) to help with the interview.</a:t>
            </a:r>
            <a:endParaRPr sz="2000"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8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Cardiovascular system</a:t>
            </a:r>
            <a:endParaRPr/>
          </a:p>
        </p:txBody>
      </p:sp>
      <p:sp>
        <p:nvSpPr>
          <p:cNvPr id="193" name="Google Shape;193;p8"/>
          <p:cNvSpPr txBox="1"/>
          <p:nvPr>
            <p:ph idx="1" type="body"/>
          </p:nvPr>
        </p:nvSpPr>
        <p:spPr>
          <a:xfrm>
            <a:off x="677335" y="1482291"/>
            <a:ext cx="4106422" cy="45590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ct val="79999"/>
              <a:buChar char="►"/>
            </a:pPr>
            <a:r>
              <a:rPr lang="en-US"/>
              <a:t>Apoptosis, sclerosis, amyloidosis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ct val="79999"/>
              <a:buChar char="►"/>
            </a:pPr>
            <a:r>
              <a:rPr lang="en-US"/>
              <a:t>Substitution of cardiomyocytes with connective tissue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ct val="79999"/>
              <a:buChar char="►"/>
            </a:pPr>
            <a:r>
              <a:rPr lang="en-US"/>
              <a:t>Increase in adipose tissue - lipodystrophy (lipofuscin)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ct val="79999"/>
              <a:buChar char="►"/>
            </a:pPr>
            <a:r>
              <a:rPr lang="en-US"/>
              <a:t>Increased load on the remaining cardiomyocytes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ct val="79999"/>
              <a:buChar char="►"/>
            </a:pPr>
            <a:r>
              <a:rPr lang="en-US"/>
              <a:t>Increased stiffness of the walls of the arteries - increased load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ct val="79999"/>
              <a:buChar char="►"/>
            </a:pPr>
            <a:r>
              <a:rPr lang="en-US"/>
              <a:t>myocardial hypertrophy,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ct val="79999"/>
              <a:buChar char="►"/>
            </a:pPr>
            <a:r>
              <a:rPr lang="en-US"/>
              <a:t>isolated systolic hypertension,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ct val="79999"/>
              <a:buChar char="►"/>
            </a:pPr>
            <a:r>
              <a:rPr lang="en-US"/>
              <a:t>decrease in the density and sensitivity of β-adrenergic plexuses with a constant density of cholinergic plexuses</a:t>
            </a:r>
            <a:endParaRPr/>
          </a:p>
        </p:txBody>
      </p:sp>
      <p:sp>
        <p:nvSpPr>
          <p:cNvPr id="194" name="Google Shape;194;p8"/>
          <p:cNvSpPr txBox="1"/>
          <p:nvPr>
            <p:ph idx="2" type="body"/>
          </p:nvPr>
        </p:nvSpPr>
        <p:spPr>
          <a:xfrm>
            <a:off x="5782989" y="1650450"/>
            <a:ext cx="4184034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ct val="79999"/>
              <a:buChar char="►"/>
            </a:pPr>
            <a:r>
              <a:rPr lang="en-US"/>
              <a:t>Loss of pacemaker cells (from 20 to 75 years of age by 90%)</a:t>
            </a:r>
            <a:endParaRPr/>
          </a:p>
          <a:p>
            <a:pPr indent="-258318" lvl="0" marL="342900" rtl="0" algn="l">
              <a:spcBef>
                <a:spcPts val="1000"/>
              </a:spcBef>
              <a:spcAft>
                <a:spcPts val="0"/>
              </a:spcAft>
              <a:buSzPct val="79999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ct val="79999"/>
              <a:buChar char="►"/>
            </a:pPr>
            <a:r>
              <a:rPr lang="en-US"/>
              <a:t>Atrial fibrillation,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ct val="79999"/>
              <a:buChar char="►"/>
            </a:pPr>
            <a:r>
              <a:rPr lang="en-US"/>
              <a:t>PQ interval lengthening,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ct val="79999"/>
              <a:buChar char="►"/>
            </a:pPr>
            <a:r>
              <a:rPr lang="en-US"/>
              <a:t>disorders of intraventricular conduction.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ct val="79999"/>
              <a:buChar char="►"/>
            </a:pPr>
            <a:r>
              <a:rPr lang="en-US"/>
              <a:t>Bradycardia</a:t>
            </a:r>
            <a:endParaRPr/>
          </a:p>
          <a:p>
            <a:pPr indent="-258318" lvl="0" marL="342900" rtl="0" algn="l">
              <a:spcBef>
                <a:spcPts val="1000"/>
              </a:spcBef>
              <a:spcAft>
                <a:spcPts val="0"/>
              </a:spcAft>
              <a:buSzPct val="79999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ct val="79999"/>
              <a:buChar char="►"/>
            </a:pPr>
            <a:r>
              <a:rPr lang="en-US"/>
              <a:t>decrease in fluid volume in the body</a:t>
            </a:r>
            <a:endParaRPr/>
          </a:p>
          <a:p>
            <a:pPr indent="-258318" lvl="0" marL="342900" rtl="0" algn="l">
              <a:spcBef>
                <a:spcPts val="1000"/>
              </a:spcBef>
              <a:spcAft>
                <a:spcPts val="0"/>
              </a:spcAft>
              <a:buSzPct val="79999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ct val="79999"/>
              <a:buChar char="►"/>
            </a:pPr>
            <a:r>
              <a:rPr lang="en-US"/>
              <a:t>Arterial sclerosis </a:t>
            </a:r>
            <a:endParaRPr/>
          </a:p>
          <a:p>
            <a:pPr indent="-258318" lvl="0" marL="342900" rtl="0" algn="l">
              <a:spcBef>
                <a:spcPts val="1000"/>
              </a:spcBef>
              <a:spcAft>
                <a:spcPts val="0"/>
              </a:spcAft>
              <a:buSzPct val="79999"/>
              <a:buNone/>
            </a:pPr>
            <a:r>
              <a:t/>
            </a:r>
            <a:endParaRPr/>
          </a:p>
        </p:txBody>
      </p:sp>
      <p:sp>
        <p:nvSpPr>
          <p:cNvPr id="195" name="Google Shape;195;p8"/>
          <p:cNvSpPr/>
          <p:nvPr/>
        </p:nvSpPr>
        <p:spPr>
          <a:xfrm>
            <a:off x="6121668" y="2252312"/>
            <a:ext cx="288758" cy="269507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rnd" cmpd="sng" w="19050">
            <a:solidFill>
              <a:srgbClr val="698D1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9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Cardiovascular system</a:t>
            </a:r>
            <a:br>
              <a:rPr lang="en-US"/>
            </a:br>
            <a:r>
              <a:rPr lang="en-US"/>
              <a:t>Options for hypertension in the elderly</a:t>
            </a:r>
            <a:endParaRPr/>
          </a:p>
        </p:txBody>
      </p:sp>
      <p:sp>
        <p:nvSpPr>
          <p:cNvPr id="201" name="Google Shape;201;p9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920"/>
              <a:buChar char="►"/>
            </a:pPr>
            <a:r>
              <a:rPr lang="en-US" sz="2400"/>
              <a:t>Pseudo-hypertension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920"/>
              <a:buChar char="►"/>
            </a:pPr>
            <a:r>
              <a:rPr lang="en-US" sz="2400"/>
              <a:t>Hypertension "white coat"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920"/>
              <a:buChar char="►"/>
            </a:pPr>
            <a:r>
              <a:rPr lang="en-US" sz="2400"/>
              <a:t>Postural hypotension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920"/>
              <a:buChar char="►"/>
            </a:pPr>
            <a:r>
              <a:rPr lang="en-US" sz="2400"/>
              <a:t>Postprandial hypotension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920"/>
              <a:buChar char="►"/>
            </a:pPr>
            <a:r>
              <a:rPr lang="en-US" sz="2400"/>
              <a:t>Nocturnal hypertension (excess of night BP by 20% over day BP)</a:t>
            </a:r>
            <a:endParaRPr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Грань">
  <a:themeElements>
    <a:clrScheme name="Грань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2020-03-29T05:44:22Z</dcterms:created>
  <dc:creator>Gaukhar Kurmanova</dc:creator>
</cp:coreProperties>
</file>